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ona Sans Semi Bold"/>
      <p:regular r:id="rId17"/>
    </p:embeddedFont>
    <p:embeddedFont>
      <p:font typeface="Mona Sans Semi Bold"/>
      <p:regular r:id="rId18"/>
    </p:embeddedFont>
    <p:embeddedFont>
      <p:font typeface="Mona Sans Semi Bold"/>
      <p:regular r:id="rId19"/>
    </p:embeddedFont>
    <p:embeddedFont>
      <p:font typeface="Mona Sans Semi Bold"/>
      <p:regular r:id="rId20"/>
    </p:embeddedFont>
    <p:embeddedFont>
      <p:font typeface="Funnel Sans"/>
      <p:regular r:id="rId21"/>
    </p:embeddedFont>
    <p:embeddedFont>
      <p:font typeface="Funnel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2-2.png>
</file>

<file path=ppt/media/image-2-3.png>
</file>

<file path=ppt/media/image-2-4.png>
</file>

<file path=ppt/media/image-2-5.png>
</file>

<file path=ppt/media/image-3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slideLayout" Target="../slideLayouts/slideLayout3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9536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Smart Traffic Light: Surveillance &amp; Execution Framework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Explore a state machine-driven four-way intersection with pedestrian priority and fault tolerance. Learn state machine design, timing control, UI event handling, and rendering with Raylib.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170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Build &amp; Run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9410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To experience the Smart Traffic Light Simulation, ensure you have the necessary dependencies and follow these simple steps.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2389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Requirements: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8201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C++17 compatible compiler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26231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Raylib 4.x library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52035"/>
            <a:ext cx="41714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Build (Linux/macOS Example):</a:t>
            </a:r>
            <a:endParaRPr lang="en-US" sz="2200" dirty="0"/>
          </a:p>
        </p:txBody>
      </p:sp>
      <p:sp>
        <p:nvSpPr>
          <p:cNvPr id="8" name="Shape 6"/>
          <p:cNvSpPr/>
          <p:nvPr/>
        </p:nvSpPr>
        <p:spPr>
          <a:xfrm>
            <a:off x="793790" y="5461516"/>
            <a:ext cx="6244709" cy="702945"/>
          </a:xfrm>
          <a:prstGeom prst="roundRect">
            <a:avLst>
              <a:gd name="adj" fmla="val 13553"/>
            </a:avLst>
          </a:prstGeom>
          <a:solidFill>
            <a:srgbClr val="252323"/>
          </a:solidFill>
          <a:ln/>
        </p:spPr>
      </p:sp>
      <p:sp>
        <p:nvSpPr>
          <p:cNvPr id="9" name="Shape 7"/>
          <p:cNvSpPr/>
          <p:nvPr/>
        </p:nvSpPr>
        <p:spPr>
          <a:xfrm>
            <a:off x="782479" y="5461516"/>
            <a:ext cx="6267331" cy="702945"/>
          </a:xfrm>
          <a:prstGeom prst="roundRect">
            <a:avLst>
              <a:gd name="adj" fmla="val 4840"/>
            </a:avLst>
          </a:prstGeom>
          <a:solidFill>
            <a:srgbClr val="252323"/>
          </a:solidFill>
          <a:ln/>
        </p:spPr>
      </p:sp>
      <p:sp>
        <p:nvSpPr>
          <p:cNvPr id="10" name="Text 8"/>
          <p:cNvSpPr/>
          <p:nvPr/>
        </p:nvSpPr>
        <p:spPr>
          <a:xfrm>
            <a:off x="1009293" y="5631537"/>
            <a:ext cx="58137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highlight>
                  <a:srgbClr val="25232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g++ main.cpp -o traffic_sim -lraylib -std=c++17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32389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Run:</a:t>
            </a:r>
            <a:endParaRPr lang="en-US" sz="2200" dirty="0"/>
          </a:p>
        </p:txBody>
      </p:sp>
      <p:sp>
        <p:nvSpPr>
          <p:cNvPr id="12" name="Shape 10"/>
          <p:cNvSpPr/>
          <p:nvPr/>
        </p:nvSpPr>
        <p:spPr>
          <a:xfrm>
            <a:off x="7599521" y="3848457"/>
            <a:ext cx="6244709" cy="702945"/>
          </a:xfrm>
          <a:prstGeom prst="roundRect">
            <a:avLst>
              <a:gd name="adj" fmla="val 13553"/>
            </a:avLst>
          </a:prstGeom>
          <a:solidFill>
            <a:srgbClr val="252323"/>
          </a:solidFill>
          <a:ln/>
        </p:spPr>
      </p:sp>
      <p:sp>
        <p:nvSpPr>
          <p:cNvPr id="13" name="Shape 11"/>
          <p:cNvSpPr/>
          <p:nvPr/>
        </p:nvSpPr>
        <p:spPr>
          <a:xfrm>
            <a:off x="7588210" y="3848457"/>
            <a:ext cx="6267331" cy="702945"/>
          </a:xfrm>
          <a:prstGeom prst="roundRect">
            <a:avLst>
              <a:gd name="adj" fmla="val 4840"/>
            </a:avLst>
          </a:prstGeom>
          <a:solidFill>
            <a:srgbClr val="252323"/>
          </a:solidFill>
          <a:ln/>
        </p:spPr>
      </p:sp>
      <p:sp>
        <p:nvSpPr>
          <p:cNvPr id="14" name="Text 12"/>
          <p:cNvSpPr/>
          <p:nvPr/>
        </p:nvSpPr>
        <p:spPr>
          <a:xfrm>
            <a:off x="7815024" y="4018478"/>
            <a:ext cx="58137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highlight>
                  <a:srgbClr val="25232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./traffic_sim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99521" y="48065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Controls Recap: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99521" y="538769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Click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"PED"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below a direction: Activates 5-second pedestrian mode.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99521" y="619279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Press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1-4: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Toggles FAULTY state for North, East, South, or West lights.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7928" y="446246"/>
            <a:ext cx="4057055" cy="5072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System Overview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567928" y="1278017"/>
            <a:ext cx="13494544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Our simulation models a four-way intersection, ensuring only one direction is active at a time, cycling clockwise (North → East → South → West).</a:t>
            </a:r>
            <a:endParaRPr lang="en-US" sz="12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7928" y="1720096"/>
            <a:ext cx="13494544" cy="5594747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926" y="5478929"/>
            <a:ext cx="671605" cy="67160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82702" y="5625843"/>
            <a:ext cx="3022223" cy="377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West</a:t>
            </a:r>
            <a:endParaRPr lang="en-US" sz="1350" dirty="0"/>
          </a:p>
        </p:txBody>
      </p:sp>
      <p:sp>
        <p:nvSpPr>
          <p:cNvPr id="7" name="Text 3"/>
          <p:cNvSpPr/>
          <p:nvPr/>
        </p:nvSpPr>
        <p:spPr>
          <a:xfrm>
            <a:off x="10404582" y="5625843"/>
            <a:ext cx="3022224" cy="377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South</a:t>
            </a:r>
            <a:endParaRPr lang="en-US" sz="13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2013" y="5478929"/>
            <a:ext cx="671606" cy="67160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0525471" y="3046879"/>
            <a:ext cx="3022223" cy="377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East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5446" y="2886533"/>
            <a:ext cx="671605" cy="67160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082702" y="3060311"/>
            <a:ext cx="3022223" cy="377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North</a:t>
            </a:r>
            <a:endParaRPr lang="en-US" sz="135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6185" y="2913398"/>
            <a:ext cx="671606" cy="671605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567928" y="7497366"/>
            <a:ext cx="13494544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Normal Cycle: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Standard light progression.</a:t>
            </a:r>
            <a:endParaRPr lang="en-US" sz="1250" dirty="0"/>
          </a:p>
        </p:txBody>
      </p:sp>
      <p:sp>
        <p:nvSpPr>
          <p:cNvPr id="14" name="Text 7"/>
          <p:cNvSpPr/>
          <p:nvPr/>
        </p:nvSpPr>
        <p:spPr>
          <a:xfrm>
            <a:off x="567928" y="7813715"/>
            <a:ext cx="13494544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Pedestrian Override: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A 5-second interruption for pedestrian crossing.</a:t>
            </a:r>
            <a:endParaRPr lang="en-US" sz="1250" dirty="0"/>
          </a:p>
        </p:txBody>
      </p:sp>
      <p:sp>
        <p:nvSpPr>
          <p:cNvPr id="15" name="Text 8"/>
          <p:cNvSpPr/>
          <p:nvPr/>
        </p:nvSpPr>
        <p:spPr>
          <a:xfrm>
            <a:off x="567928" y="8130064"/>
            <a:ext cx="13494544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Faulty-Light Handling: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Skips broken lights and accelerates timing.</a:t>
            </a:r>
            <a:endParaRPr lang="en-US" sz="1250" dirty="0"/>
          </a:p>
        </p:txBody>
      </p:sp>
      <p:sp>
        <p:nvSpPr>
          <p:cNvPr id="16" name="Text 9"/>
          <p:cNvSpPr/>
          <p:nvPr/>
        </p:nvSpPr>
        <p:spPr>
          <a:xfrm>
            <a:off x="567928" y="8446413"/>
            <a:ext cx="13494544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Rendering: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Powered by Raylib's efficient drawing loop.</a:t>
            </a:r>
            <a:endParaRPr lang="en-US" sz="12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2221" y="488871"/>
            <a:ext cx="5527834" cy="555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Key Entities &amp; Data Model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22221" y="1399937"/>
            <a:ext cx="13385959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simulation's core relies on well-defined states and objects for traffic light management.</a:t>
            </a:r>
            <a:endParaRPr lang="en-US" sz="13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89202" y="1884164"/>
            <a:ext cx="6451997" cy="496609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283336" y="2231251"/>
            <a:ext cx="2770843" cy="3764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TLState Enum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5916393" y="6126494"/>
            <a:ext cx="2770842" cy="3764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TrafficLight Class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7576221" y="2043015"/>
            <a:ext cx="2770843" cy="7529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IntersectionController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622221" y="7050167"/>
            <a:ext cx="13385959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TLState enum: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Defines light states: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highlight>
                  <a:srgbClr val="25232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RED, YELLOW, GREEN, PEDESTRIAN, OFF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622221" y="7396639"/>
            <a:ext cx="13385959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TrafficLight class: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Manages individual light properties (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highlight>
                  <a:srgbClr val="25232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name, state, durations, timeLeft, healthy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) and actions (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highlight>
                  <a:srgbClr val="25232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tick(), setState()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).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622221" y="7743111"/>
            <a:ext cx="13385959" cy="568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IntersectionController class: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Orchestrates the intersection with timers, pedestrian flags, and helper functions like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highlight>
                  <a:srgbClr val="25232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setOnlyGreen(), restoreCycleState(), hasAnyFault()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3455"/>
            <a:ext cx="79240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State Machine: Normal Cycle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3586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Each direction operates through a two-phase cycle, ensuring a single GREEN light at all times.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877395"/>
            <a:ext cx="13042821" cy="30480"/>
          </a:xfrm>
          <a:prstGeom prst="roundRect">
            <a:avLst>
              <a:gd name="adj" fmla="val 312558"/>
            </a:avLst>
          </a:prstGeom>
          <a:solidFill>
            <a:srgbClr val="595959"/>
          </a:solidFill>
          <a:ln/>
        </p:spPr>
      </p:sp>
      <p:sp>
        <p:nvSpPr>
          <p:cNvPr id="5" name="Shape 3"/>
          <p:cNvSpPr/>
          <p:nvPr/>
        </p:nvSpPr>
        <p:spPr>
          <a:xfrm>
            <a:off x="3968353" y="4196953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595959"/>
          </a:solidFill>
          <a:ln/>
        </p:spPr>
      </p:sp>
      <p:sp>
        <p:nvSpPr>
          <p:cNvPr id="6" name="Shape 4"/>
          <p:cNvSpPr/>
          <p:nvPr/>
        </p:nvSpPr>
        <p:spPr>
          <a:xfrm>
            <a:off x="3728442" y="462224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813512" y="466475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2565916" y="27539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Phase 0: GREEN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020604" y="3244334"/>
            <a:ext cx="59259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Current direction is GREEN; all others are RED.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299841" y="4877395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595959"/>
          </a:solidFill>
          <a:ln/>
        </p:spPr>
      </p:sp>
      <p:sp>
        <p:nvSpPr>
          <p:cNvPr id="11" name="Shape 9"/>
          <p:cNvSpPr/>
          <p:nvPr/>
        </p:nvSpPr>
        <p:spPr>
          <a:xfrm>
            <a:off x="7059930" y="462224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145000" y="466475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5897523" y="57846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Phase 1: YELLOW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4352092" y="6275070"/>
            <a:ext cx="59260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Current direction turns YELLOW; all others remain RED.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10631448" y="4196953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595959"/>
          </a:solidFill>
          <a:ln/>
        </p:spPr>
      </p:sp>
      <p:sp>
        <p:nvSpPr>
          <p:cNvPr id="16" name="Shape 14"/>
          <p:cNvSpPr/>
          <p:nvPr/>
        </p:nvSpPr>
        <p:spPr>
          <a:xfrm>
            <a:off x="10391537" y="462224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10476607" y="466475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6"/>
          <p:cNvSpPr/>
          <p:nvPr/>
        </p:nvSpPr>
        <p:spPr>
          <a:xfrm>
            <a:off x="9229130" y="27539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Advance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683698" y="3244334"/>
            <a:ext cx="592609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Upon phase completion, advance clockwise to the next </a:t>
            </a:r>
            <a:pPr algn="ctr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healthy</a:t>
            </a:r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direction.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793790" y="689312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Key principle: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At any given moment,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CC97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exactly one light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is GREEN, maintaining traffic flow and safety.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065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Timing &amp; Units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6893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Precise timing is crucial for a realistic traffic flow, with all durations managed in milliseconds.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600331"/>
            <a:ext cx="2732603" cy="283488"/>
          </a:xfrm>
          <a:prstGeom prst="roundRect">
            <a:avLst>
              <a:gd name="adj" fmla="val 33606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93790" y="3600331"/>
            <a:ext cx="2732603" cy="283488"/>
          </a:xfrm>
          <a:prstGeom prst="roundRect">
            <a:avLst>
              <a:gd name="adj" fmla="val 33606"/>
            </a:avLst>
          </a:prstGeom>
          <a:solidFill>
            <a:srgbClr val="FFFFFF"/>
          </a:solidFill>
          <a:ln/>
        </p:spPr>
      </p:sp>
      <p:sp>
        <p:nvSpPr>
          <p:cNvPr id="6" name="Text 4"/>
          <p:cNvSpPr/>
          <p:nvPr/>
        </p:nvSpPr>
        <p:spPr>
          <a:xfrm>
            <a:off x="3696414" y="3600331"/>
            <a:ext cx="125599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10000ms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1671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Green Duration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465760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Time for active traffic flow.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35893" y="3600331"/>
            <a:ext cx="2857857" cy="283488"/>
          </a:xfrm>
          <a:prstGeom prst="roundRect">
            <a:avLst>
              <a:gd name="adj" fmla="val 33606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235893" y="3600331"/>
            <a:ext cx="2857857" cy="283488"/>
          </a:xfrm>
          <a:prstGeom prst="roundRect">
            <a:avLst>
              <a:gd name="adj" fmla="val 33606"/>
            </a:avLst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>
            <a:off x="8263771" y="3600331"/>
            <a:ext cx="1130737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3000ms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235893" y="41671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Yellow Duration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5235893" y="465760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Transition warning period.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9677995" y="3600331"/>
            <a:ext cx="2744272" cy="283488"/>
          </a:xfrm>
          <a:prstGeom prst="roundRect">
            <a:avLst>
              <a:gd name="adj" fmla="val 33606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9677995" y="3600331"/>
            <a:ext cx="2744272" cy="283488"/>
          </a:xfrm>
          <a:prstGeom prst="roundRect">
            <a:avLst>
              <a:gd name="adj" fmla="val 33606"/>
            </a:avLst>
          </a:prstGeom>
          <a:solidFill>
            <a:srgbClr val="FFFFFF"/>
          </a:solidFill>
          <a:ln/>
        </p:spPr>
      </p:sp>
      <p:sp>
        <p:nvSpPr>
          <p:cNvPr id="16" name="Text 14"/>
          <p:cNvSpPr/>
          <p:nvPr/>
        </p:nvSpPr>
        <p:spPr>
          <a:xfrm>
            <a:off x="12592288" y="3600331"/>
            <a:ext cx="1244322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13000ms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677995" y="41671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Red Duration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9677995" y="465760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Waiting period for inactive directions.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527565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All timers are in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milliseconds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for granular control.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793790" y="571785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highlight>
                  <a:srgbClr val="25232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dt = GetFrameTime() * 1000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ensures frame-rate independent updates.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793790" y="616005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Countdown behavior in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highlight>
                  <a:srgbClr val="25232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tick()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is implemented with clamping at 0 to prevent underflow.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8630" y="368141"/>
            <a:ext cx="5916335" cy="418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Pedestrian Mode: Override &amp; Restore</a:t>
            </a:r>
            <a:endParaRPr lang="en-US" sz="2600" dirty="0"/>
          </a:p>
        </p:txBody>
      </p:sp>
      <p:sp>
        <p:nvSpPr>
          <p:cNvPr id="3" name="Text 1"/>
          <p:cNvSpPr/>
          <p:nvPr/>
        </p:nvSpPr>
        <p:spPr>
          <a:xfrm>
            <a:off x="468630" y="1054418"/>
            <a:ext cx="13693140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Pedestrian mode offers a safe crossing interval, seamlessly interrupting and resuming the normal traffic cycle.</a:t>
            </a:r>
            <a:endParaRPr lang="en-US" sz="10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25253" y="1419344"/>
            <a:ext cx="10579775" cy="729091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290244" y="5956009"/>
            <a:ext cx="2891159" cy="385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Trigger</a:t>
            </a:r>
            <a:endParaRPr lang="en-US" sz="13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972" y="4098675"/>
            <a:ext cx="684652" cy="68465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753923" y="2894329"/>
            <a:ext cx="2985084" cy="385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Save State</a:t>
            </a:r>
            <a:endParaRPr lang="en-US" sz="13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9115" y="4516099"/>
            <a:ext cx="684652" cy="68465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757814" y="6852690"/>
            <a:ext cx="2891159" cy="385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Set Pedestrian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3472" y="4933523"/>
            <a:ext cx="684652" cy="68465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324192" y="3700293"/>
            <a:ext cx="2891158" cy="385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Restore</a:t>
            </a:r>
            <a:endParaRPr lang="en-US" sz="135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56900" y="5381757"/>
            <a:ext cx="684652" cy="684653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468630" y="8860869"/>
            <a:ext cx="13693140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Triggered by clicking the </a:t>
            </a:r>
            <a:pPr algn="l" indent="0" marL="0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"PED"</a:t>
            </a:r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button below a light.</a:t>
            </a:r>
            <a:endParaRPr lang="en-US" sz="1050" dirty="0"/>
          </a:p>
        </p:txBody>
      </p:sp>
      <p:sp>
        <p:nvSpPr>
          <p:cNvPr id="14" name="Text 7"/>
          <p:cNvSpPr/>
          <p:nvPr/>
        </p:nvSpPr>
        <p:spPr>
          <a:xfrm>
            <a:off x="468630" y="9121973"/>
            <a:ext cx="13693140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Saves state:</a:t>
            </a:r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</a:t>
            </a:r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8F8F8F"/>
                </a:solidFill>
                <a:highlight>
                  <a:srgbClr val="25232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m_savedIdx, m_savedPhase, m_savedTimeLeft</a:t>
            </a:r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preserve the current cycle context.</a:t>
            </a:r>
            <a:endParaRPr lang="en-US" sz="1050" dirty="0"/>
          </a:p>
        </p:txBody>
      </p:sp>
      <p:sp>
        <p:nvSpPr>
          <p:cNvPr id="15" name="Text 8"/>
          <p:cNvSpPr/>
          <p:nvPr/>
        </p:nvSpPr>
        <p:spPr>
          <a:xfrm>
            <a:off x="468630" y="9383078"/>
            <a:ext cx="13693140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For </a:t>
            </a:r>
            <a:pPr algn="l" indent="0" marL="0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5 seconds:</a:t>
            </a:r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The target direction turns </a:t>
            </a:r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1F7135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dark green (PEDESTRIAN)</a:t>
            </a:r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, while all others force RED.</a:t>
            </a:r>
            <a:endParaRPr lang="en-US" sz="1050" dirty="0"/>
          </a:p>
        </p:txBody>
      </p:sp>
      <p:sp>
        <p:nvSpPr>
          <p:cNvPr id="16" name="Text 9"/>
          <p:cNvSpPr/>
          <p:nvPr/>
        </p:nvSpPr>
        <p:spPr>
          <a:xfrm>
            <a:off x="468630" y="9644182"/>
            <a:ext cx="13693140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After 5s: </a:t>
            </a:r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8F8F8F"/>
                </a:solidFill>
                <a:highlight>
                  <a:srgbClr val="25232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restoreCycleState()</a:t>
            </a:r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seamlessly resumes traffic flow from where it left off.</a:t>
            </a:r>
            <a:endParaRPr lang="en-US" sz="10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26989"/>
            <a:ext cx="76434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Fault Tolerance &amp; Speed-Up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893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system adapts to faulty lights by skipping them and accelerating the cycle, ensuring continuous operation.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407450"/>
            <a:ext cx="4347567" cy="90725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20604" y="45415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Toggle Fault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031938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Keys 1-4 toggle a direction's faulty state (N/E/S/W).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3407450"/>
            <a:ext cx="4347567" cy="90725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368171" y="45415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Skip Faulty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368171" y="5031938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Faulty lights (isHealthy() == false) become OFF and are skipped.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3407450"/>
            <a:ext cx="4347567" cy="90725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15738" y="45415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Accelerated Cycle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715738" y="5031938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If any light is faulty,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highlight>
                  <a:srgbClr val="25232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speedFactor = 2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to avoid dead time.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793790" y="62397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Flow: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Detect any fault → multiply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highlight>
                  <a:srgbClr val="25232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by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highlight>
                  <a:srgbClr val="25232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speedFactor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→ skip faulty lights during cycle advance.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3172" y="481846"/>
            <a:ext cx="4380428" cy="547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Event Handling &amp; UI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13172" y="1379696"/>
            <a:ext cx="13404056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simulation features interactive controls and clear visual indicators for traffic light states and faults.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613172" y="2032278"/>
            <a:ext cx="2190155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Inputs: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613172" y="2481262"/>
            <a:ext cx="6488311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Mouse click: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On any "PED" button (rectangle below each light).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613172" y="2822972"/>
            <a:ext cx="6488311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Keyboard: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Keys 1-4 toggle faulty states for N/E/S/W.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613172" y="3278505"/>
            <a:ext cx="2190155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Drawing: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613172" y="3727490"/>
            <a:ext cx="6488311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Each light as a vertical box with R/Y/G bulbs.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613172" y="4069199"/>
            <a:ext cx="6488311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Countdown timer on healthy lights; "FAULT" label on faulty ones.</a:t>
            </a: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613172" y="4410908"/>
            <a:ext cx="6488311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PEDESTRIAN mode uses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1F7135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dark green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</a:t>
            </a:r>
            <a:endParaRPr lang="en-US" sz="13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6537" y="2054185"/>
            <a:ext cx="6488311" cy="648831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0180" y="385167"/>
            <a:ext cx="4441508" cy="483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7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Core Algorithm: </a:t>
            </a:r>
            <a:pPr algn="l" indent="0" marL="0">
              <a:lnSpc>
                <a:spcPts val="3400"/>
              </a:lnSpc>
              <a:buNone/>
            </a:pPr>
            <a:r>
              <a:rPr lang="en-US" sz="2750" dirty="0">
                <a:solidFill>
                  <a:srgbClr val="8F8F8F"/>
                </a:solidFill>
                <a:highlight>
                  <a:srgbClr val="25232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update(dt)</a:t>
            </a:r>
            <a:endParaRPr lang="en-US" sz="2750" dirty="0"/>
          </a:p>
        </p:txBody>
      </p:sp>
      <p:sp>
        <p:nvSpPr>
          <p:cNvPr id="3" name="Shape 1"/>
          <p:cNvSpPr/>
          <p:nvPr/>
        </p:nvSpPr>
        <p:spPr>
          <a:xfrm>
            <a:off x="490180" y="1148715"/>
            <a:ext cx="13650039" cy="6711672"/>
          </a:xfrm>
          <a:prstGeom prst="roundRect">
            <a:avLst>
              <a:gd name="adj" fmla="val 877"/>
            </a:avLst>
          </a:prstGeom>
          <a:solidFill>
            <a:srgbClr val="252323"/>
          </a:solidFill>
          <a:ln/>
        </p:spPr>
      </p:sp>
      <p:sp>
        <p:nvSpPr>
          <p:cNvPr id="4" name="Shape 2"/>
          <p:cNvSpPr/>
          <p:nvPr/>
        </p:nvSpPr>
        <p:spPr>
          <a:xfrm>
            <a:off x="483275" y="1148715"/>
            <a:ext cx="13663851" cy="6711672"/>
          </a:xfrm>
          <a:prstGeom prst="roundRect">
            <a:avLst>
              <a:gd name="adj" fmla="val 313"/>
            </a:avLst>
          </a:prstGeom>
          <a:solidFill>
            <a:srgbClr val="252323"/>
          </a:solidFill>
          <a:ln/>
        </p:spPr>
      </p:sp>
      <p:sp>
        <p:nvSpPr>
          <p:cNvPr id="5" name="Text 3"/>
          <p:cNvSpPr/>
          <p:nvPr/>
        </p:nvSpPr>
        <p:spPr>
          <a:xfrm>
            <a:off x="623292" y="1253728"/>
            <a:ext cx="13383816" cy="6501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8F8F8F"/>
                </a:solidFill>
                <a:highlight>
                  <a:srgbClr val="25232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function update(dt): if m_pedestrianMode: m_pedestrianTimeLeft -= dt if m_pedestrianTimeLeft &lt;= 0: restoreCycleState() m_pedestrianMode = false else: // Set pedestrian target light to PEDESTRIAN, others to RED setOnlyGreen(m_pedestrianTargetIdx, TLState.PEDESTRIAN) else: if hasAnyFault(): dt *= speedFactor currentLight = trafficLights[m_currentIdx] currentLight.timeLeft -= dt if currentLight.timeLeft &lt;= 0: if m_phase == 0: // GREEN phase ends currentLight.setState(TLState.YELLOW) currentLight.timeLeft = currentLight.yellowMs m_phase = 1 else: // YELLOW phase ends // Advance to next healthy direction m_currentIdx = findNextHealthyDirection(m_currentIdx) m_phase = 0 // Reset to GREEN phase for new direction setOnlyGreen(m_currentIdx, TLState.GREEN) </a:t>
            </a:r>
            <a:endParaRPr lang="en-US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2025-08-16T16:14:36Z</dcterms:created>
  <dcterms:modified xsi:type="dcterms:W3CDTF">2025-08-16T16:14:36Z</dcterms:modified>
</cp:coreProperties>
</file>